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328" r:id="rId3"/>
    <p:sldId id="256" r:id="rId4"/>
    <p:sldId id="329" r:id="rId5"/>
    <p:sldId id="330" r:id="rId6"/>
    <p:sldId id="324" r:id="rId7"/>
    <p:sldId id="305" r:id="rId8"/>
    <p:sldId id="311" r:id="rId9"/>
    <p:sldId id="321" r:id="rId10"/>
    <p:sldId id="312" r:id="rId11"/>
    <p:sldId id="271" r:id="rId12"/>
    <p:sldId id="304" r:id="rId13"/>
    <p:sldId id="323" r:id="rId14"/>
    <p:sldId id="288" r:id="rId15"/>
    <p:sldId id="272" r:id="rId16"/>
    <p:sldId id="279" r:id="rId17"/>
    <p:sldId id="313" r:id="rId18"/>
    <p:sldId id="289" r:id="rId19"/>
    <p:sldId id="291" r:id="rId20"/>
    <p:sldId id="268" r:id="rId21"/>
    <p:sldId id="258" r:id="rId22"/>
    <p:sldId id="257" r:id="rId23"/>
    <p:sldId id="265" r:id="rId24"/>
    <p:sldId id="287" r:id="rId25"/>
    <p:sldId id="316" r:id="rId26"/>
    <p:sldId id="286" r:id="rId27"/>
    <p:sldId id="269" r:id="rId28"/>
    <p:sldId id="275" r:id="rId29"/>
    <p:sldId id="276" r:id="rId30"/>
    <p:sldId id="277" r:id="rId31"/>
    <p:sldId id="301" r:id="rId32"/>
    <p:sldId id="302" r:id="rId33"/>
    <p:sldId id="290" r:id="rId34"/>
    <p:sldId id="303" r:id="rId35"/>
    <p:sldId id="278" r:id="rId36"/>
    <p:sldId id="261" r:id="rId37"/>
    <p:sldId id="262" r:id="rId38"/>
    <p:sldId id="294" r:id="rId39"/>
    <p:sldId id="295" r:id="rId40"/>
    <p:sldId id="264" r:id="rId41"/>
    <p:sldId id="308" r:id="rId42"/>
    <p:sldId id="259" r:id="rId43"/>
    <p:sldId id="282" r:id="rId44"/>
    <p:sldId id="283" r:id="rId45"/>
    <p:sldId id="281" r:id="rId46"/>
    <p:sldId id="280" r:id="rId47"/>
    <p:sldId id="285" r:id="rId48"/>
    <p:sldId id="314" r:id="rId49"/>
    <p:sldId id="315" r:id="rId50"/>
    <p:sldId id="284" r:id="rId51"/>
    <p:sldId id="263" r:id="rId52"/>
    <p:sldId id="298" r:id="rId53"/>
    <p:sldId id="296" r:id="rId54"/>
    <p:sldId id="346" r:id="rId55"/>
    <p:sldId id="297" r:id="rId56"/>
    <p:sldId id="300" r:id="rId57"/>
    <p:sldId id="270" r:id="rId58"/>
    <p:sldId id="299" r:id="rId59"/>
    <p:sldId id="309" r:id="rId60"/>
    <p:sldId id="320" r:id="rId61"/>
    <p:sldId id="307" r:id="rId62"/>
    <p:sldId id="260" r:id="rId63"/>
    <p:sldId id="345" r:id="rId64"/>
    <p:sldId id="325" r:id="rId65"/>
    <p:sldId id="344" r:id="rId66"/>
    <p:sldId id="327" r:id="rId67"/>
    <p:sldId id="326" r:id="rId68"/>
    <p:sldId id="338" r:id="rId69"/>
    <p:sldId id="337" r:id="rId70"/>
    <p:sldId id="339" r:id="rId71"/>
    <p:sldId id="331" r:id="rId72"/>
    <p:sldId id="332" r:id="rId73"/>
    <p:sldId id="334" r:id="rId74"/>
    <p:sldId id="333" r:id="rId75"/>
    <p:sldId id="336" r:id="rId76"/>
    <p:sldId id="340" r:id="rId77"/>
    <p:sldId id="341" r:id="rId78"/>
    <p:sldId id="342" r:id="rId79"/>
    <p:sldId id="343" r:id="rId80"/>
    <p:sldId id="274" r:id="rId8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787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291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4339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031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547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3709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330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1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1648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8867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873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BEF10-C676-4C09-B779-487585AA82F4}" type="datetimeFigureOut">
              <a:rPr lang="it-IT" smtClean="0"/>
              <a:pPr/>
              <a:t>15/12/2020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9DC66-4293-4B37-8D2A-D245543352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4435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239" y="0"/>
            <a:ext cx="642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91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971" y="549000"/>
            <a:ext cx="9686058" cy="5760000"/>
          </a:xfrm>
        </p:spPr>
      </p:pic>
    </p:spTree>
    <p:extLst>
      <p:ext uri="{BB962C8B-B14F-4D97-AF65-F5344CB8AC3E}">
        <p14:creationId xmlns:p14="http://schemas.microsoft.com/office/powerpoint/2010/main" xmlns="" val="214792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201FA4-0DC7-4584-B2C0-1672C4D1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583C3B8B-C11F-42CC-A39F-CB25481F9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1088459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68C03F5-6718-484A-8E27-BD61F6B0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89919CD-580B-4AF5-BCAB-5272B46C7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9680" y="1269219"/>
            <a:ext cx="6480000" cy="4319558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6210FD8-486A-4FE7-BCB2-E9A90578A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2543" y="188997"/>
            <a:ext cx="431955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19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1B04D3E-642B-4DEA-82CB-9792AB7B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xmlns="" id="{DAF60527-296B-498C-A10E-4DBAB193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0059" y="189000"/>
            <a:ext cx="9671881" cy="6480000"/>
          </a:xfrm>
        </p:spPr>
      </p:pic>
    </p:spTree>
    <p:extLst>
      <p:ext uri="{BB962C8B-B14F-4D97-AF65-F5344CB8AC3E}">
        <p14:creationId xmlns:p14="http://schemas.microsoft.com/office/powerpoint/2010/main" xmlns="" val="318496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728BA46-55CF-444D-B87F-4C9085EE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88128D4-C325-4AB0-AE73-662EEB7A3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256643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84B834-EF03-42A9-B7CB-02DA85ED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3548879E-CDCF-4601-A55A-4B98898A3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296613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2942D37-FEDD-4173-8312-5C1ADAFB3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141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6657" y="189000"/>
            <a:ext cx="4264283" cy="6480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718" y="189000"/>
            <a:ext cx="429862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66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1B3AFF-E213-4A05-8426-2F3E9FD7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4346628D-90DD-4790-B8C3-0449F3374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6561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C2F6449-419B-42AD-AAD5-0E9B86BF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0D31D69C-70C8-4625-B23D-61F6693C3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084" y="549000"/>
            <a:ext cx="3563520" cy="576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CC5B3B5D-0737-446E-852D-99CB6DD78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397" y="549000"/>
            <a:ext cx="367425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82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6FF2F58-ABB1-4F28-ADB5-BC55E9DB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00" y="2806778"/>
            <a:ext cx="11520000" cy="124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D7ED7CC-583B-46FE-A8E3-FF91EEDA1B81}"/>
              </a:ext>
            </a:extLst>
          </p:cNvPr>
          <p:cNvSpPr txBox="1">
            <a:spLocks/>
          </p:cNvSpPr>
          <p:nvPr/>
        </p:nvSpPr>
        <p:spPr>
          <a:xfrm>
            <a:off x="838200" y="4637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spc="500" dirty="0">
                <a:latin typeface="Century Gothic" panose="020B0502020202020204" pitchFamily="34" charset="0"/>
              </a:rPr>
              <a:t>RIQUALIFICAZIONE URBANA</a:t>
            </a:r>
          </a:p>
        </p:txBody>
      </p:sp>
    </p:spTree>
    <p:extLst>
      <p:ext uri="{BB962C8B-B14F-4D97-AF65-F5344CB8AC3E}">
        <p14:creationId xmlns:p14="http://schemas.microsoft.com/office/powerpoint/2010/main" xmlns="" val="225623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6266ED-0818-4B3A-A5BD-CAC60310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220A2948-6F6F-4499-A7AB-9F378F37C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151673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7" r="6003"/>
          <a:stretch/>
        </p:blipFill>
        <p:spPr>
          <a:xfrm>
            <a:off x="1443296" y="809400"/>
            <a:ext cx="5350625" cy="59484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2187" y="2680098"/>
            <a:ext cx="1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Foresta</a:t>
            </a:r>
          </a:p>
          <a:p>
            <a:r>
              <a:rPr lang="it-IT" dirty="0">
                <a:solidFill>
                  <a:schemeClr val="bg1"/>
                </a:solidFill>
              </a:rPr>
              <a:t>Urbana</a:t>
            </a:r>
          </a:p>
        </p:txBody>
      </p:sp>
      <p:cxnSp>
        <p:nvCxnSpPr>
          <p:cNvPr id="5" name="Connettore diritto 4"/>
          <p:cNvCxnSpPr>
            <a:cxnSpLocks/>
          </p:cNvCxnSpPr>
          <p:nvPr/>
        </p:nvCxnSpPr>
        <p:spPr>
          <a:xfrm flipV="1">
            <a:off x="182187" y="3320933"/>
            <a:ext cx="2275263" cy="314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712922" y="1526369"/>
            <a:ext cx="2124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824747" y="933844"/>
            <a:ext cx="145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Area</a:t>
            </a:r>
          </a:p>
          <a:p>
            <a:r>
              <a:rPr lang="it-IT" dirty="0">
                <a:solidFill>
                  <a:schemeClr val="bg1"/>
                </a:solidFill>
              </a:rPr>
              <a:t>sportiva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152313" y="66507"/>
            <a:ext cx="283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0070C0"/>
                </a:solidFill>
              </a:rPr>
              <a:t>Concept</a:t>
            </a:r>
            <a:endParaRPr lang="it-IT" sz="48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60426" y="2350886"/>
            <a:ext cx="5215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La Foresta Urbana, l’area sportiva, il possibile nuovo accesso alla stazione </a:t>
            </a:r>
            <a:r>
              <a:rPr lang="it-IT" dirty="0" err="1">
                <a:solidFill>
                  <a:schemeClr val="bg1"/>
                </a:solidFill>
              </a:rPr>
              <a:t>Galese</a:t>
            </a:r>
            <a:r>
              <a:rPr lang="it-IT" dirty="0">
                <a:solidFill>
                  <a:schemeClr val="bg1"/>
                </a:solidFill>
              </a:rPr>
              <a:t> (FSE) creano, insieme alla riconfigurazione delle piazze e dei giardini, nuove polarità urbane legate dal sistema della pedonalità, dello spazio pubblico e delle infrastrutture verdi.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Le direttrici est ovest vengono rafforzate connettendo le aree verdi della forestazione urbana e della nuova area sportiva, ricomprendendo spazi incolti ed abbandonati. Gli isolati meno interessati a flussi di traffico, in prossimità della Foresta Urbana, si assumono funzioni pedonali con spazi, slarghi e nicchie verdi. Sono previste zone 30 e la riprogettazione dei sensi di marcia in modo da razionalizzare la viabilità, realizzare nuovi parcheggi alberati e interventi di </a:t>
            </a:r>
            <a:r>
              <a:rPr lang="it-IT" dirty="0" err="1">
                <a:solidFill>
                  <a:schemeClr val="bg1"/>
                </a:solidFill>
              </a:rPr>
              <a:t>traffic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calming</a:t>
            </a:r>
            <a:r>
              <a:rPr lang="it-IT" dirty="0">
                <a:solidFill>
                  <a:schemeClr val="bg1"/>
                </a:solidFill>
              </a:rPr>
              <a:t> e miglioramento della sicurezza stradale.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939395" y="1702090"/>
            <a:ext cx="145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Stazione</a:t>
            </a:r>
          </a:p>
          <a:p>
            <a:r>
              <a:rPr lang="it-IT" dirty="0" err="1">
                <a:solidFill>
                  <a:schemeClr val="bg1"/>
                </a:solidFill>
              </a:rPr>
              <a:t>Galese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1" name="Connettore diritto 6"/>
          <p:cNvCxnSpPr/>
          <p:nvPr/>
        </p:nvCxnSpPr>
        <p:spPr>
          <a:xfrm>
            <a:off x="5712922" y="2312239"/>
            <a:ext cx="2124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9152313" y="886272"/>
            <a:ext cx="2834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chemeClr val="bg1"/>
                </a:solidFill>
              </a:rPr>
              <a:t>Nuove polarità urbane e nuove centralità</a:t>
            </a:r>
          </a:p>
        </p:txBody>
      </p:sp>
    </p:spTree>
    <p:extLst>
      <p:ext uri="{BB962C8B-B14F-4D97-AF65-F5344CB8AC3E}">
        <p14:creationId xmlns:p14="http://schemas.microsoft.com/office/powerpoint/2010/main" xmlns="" val="209206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" t="18751" r="1535" b="16388"/>
          <a:stretch/>
        </p:blipFill>
        <p:spPr>
          <a:xfrm>
            <a:off x="1857374" y="211225"/>
            <a:ext cx="6922081" cy="65558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779455" y="174575"/>
            <a:ext cx="341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chemeClr val="bg1"/>
                </a:solidFill>
              </a:rPr>
              <a:t>Aggiornamento del progetto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718838" y="2560775"/>
            <a:ext cx="3377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Normativa LLPP </a:t>
            </a:r>
            <a:r>
              <a:rPr lang="it-IT" dirty="0" err="1">
                <a:solidFill>
                  <a:schemeClr val="bg1"/>
                </a:solidFill>
              </a:rPr>
              <a:t>D.lgs</a:t>
            </a:r>
            <a:r>
              <a:rPr lang="it-IT" dirty="0">
                <a:solidFill>
                  <a:schemeClr val="bg1"/>
                </a:solidFill>
              </a:rPr>
              <a:t> 50/2016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PPTR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Modifiche al Codice della Strada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Legge regionale 18/2019</a:t>
            </a:r>
          </a:p>
          <a:p>
            <a:r>
              <a:rPr lang="it-IT" dirty="0">
                <a:solidFill>
                  <a:schemeClr val="bg1"/>
                </a:solidFill>
              </a:rPr>
              <a:t>      sul consumo di suolo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Criteri Ambientali Minimi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366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968999" y="174575"/>
            <a:ext cx="29260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Rigenerare la città con la </a:t>
            </a:r>
            <a:r>
              <a:rPr lang="it-IT" sz="3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</a:t>
            </a:r>
            <a:r>
              <a:rPr lang="it-IT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lo </a:t>
            </a:r>
            <a:r>
              <a:rPr lang="it-IT" sz="3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spazio pubblico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853055" y="4189550"/>
            <a:ext cx="31579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Ridisegnare la trama viaria in forma integrata veicolare, pedonale e verde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De-impermeabilizzare le superfici per creare nuovi spazi pubblici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Rafforzare la mobilità sostenibile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51782BE-D57E-43D0-98B9-711F2B582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250" y="0"/>
            <a:ext cx="4763885" cy="67613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C12EBF-9DA6-41E7-852E-5816EF243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1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384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30997A2-B519-4CC8-B551-240B09ADA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3228" y="0"/>
            <a:ext cx="822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15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60453" y="454026"/>
            <a:ext cx="2758446" cy="866775"/>
          </a:xfrm>
        </p:spPr>
        <p:txBody>
          <a:bodyPr>
            <a:normAutofit fontScale="90000"/>
          </a:bodyPr>
          <a:lstStyle/>
          <a:p>
            <a:r>
              <a:rPr lang="it-IT" sz="2500" b="1" dirty="0"/>
              <a:t>Area sportiva</a:t>
            </a:r>
            <a:br>
              <a:rPr lang="it-IT" sz="2500" b="1" dirty="0"/>
            </a:br>
            <a:r>
              <a:rPr lang="it-IT" sz="2500" b="1" dirty="0"/>
              <a:t>Parcheggio di scambio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0"/>
            <a:ext cx="4848853" cy="6858000"/>
          </a:xfrm>
        </p:spPr>
      </p:pic>
      <p:cxnSp>
        <p:nvCxnSpPr>
          <p:cNvPr id="8" name="Connettore 1 7"/>
          <p:cNvCxnSpPr/>
          <p:nvPr/>
        </p:nvCxnSpPr>
        <p:spPr>
          <a:xfrm>
            <a:off x="5041900" y="914400"/>
            <a:ext cx="35179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302000" y="2832100"/>
            <a:ext cx="52578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946400" y="3467100"/>
            <a:ext cx="56134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1346200" y="4089400"/>
            <a:ext cx="72136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670300" y="5156200"/>
            <a:ext cx="48895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1"/>
          <p:cNvSpPr txBox="1">
            <a:spLocks/>
          </p:cNvSpPr>
          <p:nvPr/>
        </p:nvSpPr>
        <p:spPr>
          <a:xfrm>
            <a:off x="8760453" y="2359026"/>
            <a:ext cx="19050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 dirty="0"/>
              <a:t>BRT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8760452" y="3019426"/>
            <a:ext cx="3190247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 dirty="0">
                <a:solidFill>
                  <a:srgbClr val="FF0000"/>
                </a:solidFill>
              </a:rPr>
              <a:t>Riqualificazione urbana</a:t>
            </a: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8760452" y="3616326"/>
            <a:ext cx="2758447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 dirty="0"/>
              <a:t>Foresta Urbana</a:t>
            </a: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8760453" y="4670426"/>
            <a:ext cx="298607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 dirty="0"/>
              <a:t>Lungomare terrazzato</a:t>
            </a:r>
          </a:p>
        </p:txBody>
      </p:sp>
    </p:spTree>
    <p:extLst>
      <p:ext uri="{BB962C8B-B14F-4D97-AF65-F5344CB8AC3E}">
        <p14:creationId xmlns:p14="http://schemas.microsoft.com/office/powerpoint/2010/main" xmlns="" val="3064532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E84D983-091F-4E7A-922A-162CC6FE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265" y="0"/>
            <a:ext cx="7405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84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6FF2F58-ABB1-4F28-ADB5-BC55E9DB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00" y="2806778"/>
            <a:ext cx="11520000" cy="124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D7ED7CC-583B-46FE-A8E3-FF91EEDA1B81}"/>
              </a:ext>
            </a:extLst>
          </p:cNvPr>
          <p:cNvSpPr txBox="1">
            <a:spLocks/>
          </p:cNvSpPr>
          <p:nvPr/>
        </p:nvSpPr>
        <p:spPr>
          <a:xfrm>
            <a:off x="838200" y="4637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spc="500" dirty="0">
                <a:latin typeface="Century Gothic" panose="020B0502020202020204" pitchFamily="34" charset="0"/>
              </a:rPr>
              <a:t>MOBILITA’ E SPAZIO PUBBLICO</a:t>
            </a:r>
          </a:p>
        </p:txBody>
      </p:sp>
    </p:spTree>
    <p:extLst>
      <p:ext uri="{BB962C8B-B14F-4D97-AF65-F5344CB8AC3E}">
        <p14:creationId xmlns:p14="http://schemas.microsoft.com/office/powerpoint/2010/main" xmlns="" val="677920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76DEC27-8AFB-42B8-9BA0-9C4A74B5F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851" y="0"/>
            <a:ext cx="666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17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171956C-4A04-4558-B7C7-3F96DECD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0"/>
          <a:stretch/>
        </p:blipFill>
        <p:spPr>
          <a:xfrm>
            <a:off x="2298169" y="933192"/>
            <a:ext cx="7595661" cy="49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6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152313" y="157946"/>
            <a:ext cx="283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Tamburi oggi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0" t="13612" r="3852" b="18472"/>
          <a:stretch/>
        </p:blipFill>
        <p:spPr>
          <a:xfrm>
            <a:off x="4705350" y="119846"/>
            <a:ext cx="4229100" cy="22023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7" t="14028" r="4037" b="19888"/>
          <a:stretch/>
        </p:blipFill>
        <p:spPr>
          <a:xfrm>
            <a:off x="4705350" y="2393615"/>
            <a:ext cx="4229100" cy="21498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5" t="20624" r="4331" b="14583"/>
          <a:stretch/>
        </p:blipFill>
        <p:spPr>
          <a:xfrm>
            <a:off x="4705351" y="4610100"/>
            <a:ext cx="4229100" cy="211685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152313" y="3025266"/>
            <a:ext cx="25935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 vasto sistema di spazi pubblici in condizioni di degrado e sottoutilizzazione, con viabilità sovradimensionate ed estese superfici impermeabili da ripensare in termini di nuova funzionalità urbana, sostenibilità ambientale, mobilità, pedonalità e verde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3880" y="0"/>
            <a:ext cx="4849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655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6D6CD5A-4521-4DD4-9537-3955CBA8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530" y="909000"/>
            <a:ext cx="756294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7255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993BCD9-68C0-46AC-B99D-42F6D018A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59" y="618847"/>
            <a:ext cx="864088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55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E5C7BCD-9D79-4434-A28A-2617C306A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390" y="549000"/>
            <a:ext cx="858522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6928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F48B2C-95EB-4B6F-B477-099B2C56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74496125-6227-429A-B5C6-5A6DAEC4F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078416" y="1596892"/>
            <a:ext cx="5760000" cy="3840000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88526CF-34D7-4556-87E2-F014B073C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53585" y="1596892"/>
            <a:ext cx="57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96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6266ED-0818-4B3A-A5BD-CAC60310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220A2948-6F6F-4499-A7AB-9F378F37C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193866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3264551-87D5-4B65-BA0B-6C939023F5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727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370648" y="4656974"/>
            <a:ext cx="1719380" cy="2579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308128" y="288102"/>
            <a:ext cx="28346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Viabilità</a:t>
            </a:r>
          </a:p>
          <a:p>
            <a:r>
              <a:rPr lang="it-IT" sz="4800" dirty="0">
                <a:solidFill>
                  <a:schemeClr val="bg1"/>
                </a:solidFill>
              </a:rPr>
              <a:t>e piazze</a:t>
            </a:r>
          </a:p>
          <a:p>
            <a:endParaRPr lang="it-IT" sz="4800" dirty="0">
              <a:solidFill>
                <a:schemeClr val="bg1"/>
              </a:solidFill>
            </a:endParaRPr>
          </a:p>
          <a:p>
            <a:endParaRPr lang="it-IT" sz="48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Riorganizzazione degli assetti e delle sezioni stradali in compresenza di sistemi di Trasporto Pubblico Locale come il</a:t>
            </a:r>
          </a:p>
          <a:p>
            <a:r>
              <a:rPr lang="it-IT" b="1" dirty="0">
                <a:solidFill>
                  <a:schemeClr val="bg1"/>
                </a:solidFill>
              </a:rPr>
              <a:t>BUS </a:t>
            </a:r>
            <a:r>
              <a:rPr lang="it-IT" b="1" dirty="0" err="1">
                <a:solidFill>
                  <a:schemeClr val="bg1"/>
                </a:solidFill>
              </a:rPr>
              <a:t>Rapid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Transit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su corsie preferenziali o promiscue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304457" y="5764607"/>
            <a:ext cx="178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Piazza Gesù </a:t>
            </a:r>
            <a:r>
              <a:rPr lang="it-IT" dirty="0" err="1">
                <a:solidFill>
                  <a:srgbClr val="0070C0"/>
                </a:solidFill>
              </a:rPr>
              <a:t>Divin</a:t>
            </a:r>
            <a:r>
              <a:rPr lang="it-IT" dirty="0">
                <a:solidFill>
                  <a:srgbClr val="0070C0"/>
                </a:solidFill>
              </a:rPr>
              <a:t> Lavoratore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" t="12920" r="5422"/>
          <a:stretch/>
        </p:blipFill>
        <p:spPr>
          <a:xfrm>
            <a:off x="164122" y="438971"/>
            <a:ext cx="8960828" cy="597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216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52313" y="199508"/>
            <a:ext cx="283464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Viabilità</a:t>
            </a:r>
          </a:p>
          <a:p>
            <a:r>
              <a:rPr lang="it-IT" sz="4800" dirty="0">
                <a:solidFill>
                  <a:schemeClr val="bg1"/>
                </a:solidFill>
              </a:rPr>
              <a:t>e piazze</a:t>
            </a:r>
          </a:p>
          <a:p>
            <a:endParaRPr lang="it-IT" sz="48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Approccio integrato alla progettazione di viabilità e spazi pubblici e verde, con l’obiettivo della qualità urbana, della sicurezza e funzionalità stradale.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Le intersezioni stradali attuali sono sostituite da rotatorie urbane,  organizzate come luoghi «molteplici» al servizio di automobilisti e pedoni, con l’apporto di grandi superfici pubbliche e verde</a:t>
            </a:r>
          </a:p>
          <a:p>
            <a:endParaRPr lang="it-IT" sz="48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579" y="199508"/>
            <a:ext cx="6892496" cy="649805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077074" y="2413840"/>
            <a:ext cx="178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Piazza De </a:t>
            </a:r>
            <a:r>
              <a:rPr lang="it-IT" dirty="0" err="1">
                <a:solidFill>
                  <a:srgbClr val="0070C0"/>
                </a:solidFill>
              </a:rPr>
              <a:t>Amicis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252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785" y="0"/>
            <a:ext cx="10058400" cy="66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32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219" y="195384"/>
            <a:ext cx="823758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377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CB1EFCE-9C9A-4699-AC59-60890B54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B57620D-2460-491B-A9C2-056543E29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4945F56-B2C2-4492-8303-5D09C1BFA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7708" y="-1398706"/>
            <a:ext cx="7636583" cy="10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38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52313" y="199508"/>
            <a:ext cx="283464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Viabilità</a:t>
            </a:r>
          </a:p>
          <a:p>
            <a:r>
              <a:rPr lang="it-IT" sz="4800" dirty="0">
                <a:solidFill>
                  <a:schemeClr val="bg1"/>
                </a:solidFill>
              </a:rPr>
              <a:t>e piazze</a:t>
            </a:r>
          </a:p>
          <a:p>
            <a:endParaRPr lang="it-IT" sz="48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Approccio integrato alla progettazione di viabilità e spazi pubblici e verde, con l’obiettivo della qualità urbana, della sicurezza e funzionalità stradale.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Gli spazi intermedi o indeterminati come Piazza Madonna di Pompei sono ripensati come spazi prevalentemente pedonali e verdi nel segno di una nuova qualità ambientale e urbana</a:t>
            </a:r>
            <a:endParaRPr lang="it-IT" sz="4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" t="8434" r="5197" b="8490"/>
          <a:stretch/>
        </p:blipFill>
        <p:spPr>
          <a:xfrm>
            <a:off x="203200" y="199507"/>
            <a:ext cx="3992290" cy="52064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3200" y="5758824"/>
            <a:ext cx="1281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Piazza Madonna di Pompei</a:t>
            </a:r>
          </a:p>
        </p:txBody>
      </p:sp>
    </p:spTree>
    <p:extLst>
      <p:ext uri="{BB962C8B-B14F-4D97-AF65-F5344CB8AC3E}">
        <p14:creationId xmlns:p14="http://schemas.microsoft.com/office/powerpoint/2010/main" xmlns="" val="3288450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6FF2F58-ABB1-4F28-ADB5-BC55E9DB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00" y="2806778"/>
            <a:ext cx="11520000" cy="124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D7ED7CC-583B-46FE-A8E3-FF91EEDA1B81}"/>
              </a:ext>
            </a:extLst>
          </p:cNvPr>
          <p:cNvSpPr txBox="1">
            <a:spLocks/>
          </p:cNvSpPr>
          <p:nvPr/>
        </p:nvSpPr>
        <p:spPr>
          <a:xfrm>
            <a:off x="838200" y="4637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spc="500" dirty="0">
                <a:latin typeface="Century Gothic" panose="020B0502020202020204" pitchFamily="34" charset="0"/>
              </a:rPr>
              <a:t>LE NUOVE AREE PUBBLICHE E IL VERDE</a:t>
            </a:r>
          </a:p>
        </p:txBody>
      </p:sp>
    </p:spTree>
    <p:extLst>
      <p:ext uri="{BB962C8B-B14F-4D97-AF65-F5344CB8AC3E}">
        <p14:creationId xmlns:p14="http://schemas.microsoft.com/office/powerpoint/2010/main" xmlns="" val="4068464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054532" y="141316"/>
            <a:ext cx="476122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I temi di progetto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Parterre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Formati </a:t>
            </a:r>
            <a:r>
              <a:rPr lang="it-IT" sz="1600" dirty="0">
                <a:solidFill>
                  <a:schemeClr val="bg1"/>
                </a:solidFill>
              </a:rPr>
              <a:t>- permeabilità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Materiali </a:t>
            </a:r>
            <a:r>
              <a:rPr lang="it-IT" sz="1600" dirty="0">
                <a:solidFill>
                  <a:schemeClr val="bg1"/>
                </a:solidFill>
              </a:rPr>
              <a:t>legno/plastica riciclata</a:t>
            </a:r>
          </a:p>
          <a:p>
            <a:r>
              <a:rPr lang="it-IT" sz="1600" dirty="0">
                <a:solidFill>
                  <a:schemeClr val="bg1"/>
                </a:solidFill>
              </a:rPr>
              <a:t>alluminio terra stabilizzata pietra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Colori</a:t>
            </a:r>
            <a:r>
              <a:rPr lang="it-IT" sz="1600" dirty="0">
                <a:solidFill>
                  <a:schemeClr val="bg1"/>
                </a:solidFill>
              </a:rPr>
              <a:t> grigio bianco + colori vivaci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Trame</a:t>
            </a:r>
            <a:r>
              <a:rPr lang="it-IT" sz="1600" dirty="0">
                <a:solidFill>
                  <a:schemeClr val="bg1"/>
                </a:solidFill>
              </a:rPr>
              <a:t> giochi di formati e colori</a:t>
            </a:r>
            <a:endParaRPr lang="it-IT" sz="1600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Segnaletica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Segno grafico </a:t>
            </a:r>
            <a:r>
              <a:rPr lang="it-IT" sz="1600" dirty="0">
                <a:solidFill>
                  <a:schemeClr val="bg1"/>
                </a:solidFill>
              </a:rPr>
              <a:t>dispositivi traffico 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Materiali</a:t>
            </a:r>
            <a:r>
              <a:rPr lang="it-IT" sz="1600" dirty="0">
                <a:solidFill>
                  <a:schemeClr val="bg1"/>
                </a:solidFill>
              </a:rPr>
              <a:t> resinatura Spartitraffico </a:t>
            </a:r>
            <a:r>
              <a:rPr lang="it-IT" sz="1600" dirty="0" err="1">
                <a:solidFill>
                  <a:schemeClr val="bg1"/>
                </a:solidFill>
              </a:rPr>
              <a:t>remade</a:t>
            </a:r>
            <a:r>
              <a:rPr lang="it-IT" sz="1600" dirty="0">
                <a:solidFill>
                  <a:schemeClr val="bg1"/>
                </a:solidFill>
              </a:rPr>
              <a:t> in </a:t>
            </a:r>
            <a:r>
              <a:rPr lang="it-IT" sz="1600" dirty="0" err="1">
                <a:solidFill>
                  <a:schemeClr val="bg1"/>
                </a:solidFill>
              </a:rPr>
              <a:t>italy</a:t>
            </a:r>
            <a:endParaRPr lang="it-IT" sz="1600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Arredo urbano</a:t>
            </a:r>
          </a:p>
          <a:p>
            <a:r>
              <a:rPr lang="it-IT" sz="1600" dirty="0">
                <a:solidFill>
                  <a:schemeClr val="bg1"/>
                </a:solidFill>
              </a:rPr>
              <a:t>Sedute primarie in legno/plastica riciclata alluminio</a:t>
            </a:r>
          </a:p>
          <a:p>
            <a:r>
              <a:rPr lang="it-IT" sz="1600" dirty="0">
                <a:solidFill>
                  <a:schemeClr val="bg1"/>
                </a:solidFill>
              </a:rPr>
              <a:t>Sedute secondarie in </a:t>
            </a:r>
            <a:r>
              <a:rPr lang="it-IT" sz="1600" dirty="0" err="1">
                <a:solidFill>
                  <a:schemeClr val="bg1"/>
                </a:solidFill>
              </a:rPr>
              <a:t>cls</a:t>
            </a:r>
            <a:r>
              <a:rPr lang="it-IT" sz="1600" dirty="0">
                <a:solidFill>
                  <a:schemeClr val="bg1"/>
                </a:solidFill>
              </a:rPr>
              <a:t> bianco</a:t>
            </a:r>
          </a:p>
          <a:p>
            <a:r>
              <a:rPr lang="it-IT" sz="1600" dirty="0">
                <a:solidFill>
                  <a:schemeClr val="bg1"/>
                </a:solidFill>
              </a:rPr>
              <a:t>Cestini legno/plastica riciclata alluminio</a:t>
            </a:r>
          </a:p>
          <a:p>
            <a:r>
              <a:rPr lang="it-IT" sz="1600" dirty="0">
                <a:solidFill>
                  <a:schemeClr val="bg1"/>
                </a:solidFill>
              </a:rPr>
              <a:t>Muretti recinzioni …………………………..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Pergole – schermature</a:t>
            </a:r>
          </a:p>
          <a:p>
            <a:r>
              <a:rPr lang="it-IT" sz="1600" u="sng" dirty="0">
                <a:solidFill>
                  <a:schemeClr val="bg1"/>
                </a:solidFill>
              </a:rPr>
              <a:t>Material</a:t>
            </a:r>
            <a:r>
              <a:rPr lang="it-IT" sz="1600" dirty="0">
                <a:solidFill>
                  <a:schemeClr val="bg1"/>
                </a:solidFill>
              </a:rPr>
              <a:t>i alluminio colorato e tessile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Illuminazione</a:t>
            </a:r>
          </a:p>
          <a:p>
            <a:r>
              <a:rPr lang="it-IT" sz="1600" dirty="0">
                <a:solidFill>
                  <a:schemeClr val="bg1"/>
                </a:solidFill>
              </a:rPr>
              <a:t>Tipologie suddivise per aree di intervento</a:t>
            </a:r>
          </a:p>
          <a:p>
            <a:r>
              <a:rPr lang="it-IT" sz="1600" dirty="0">
                <a:solidFill>
                  <a:schemeClr val="bg1"/>
                </a:solidFill>
              </a:rPr>
              <a:t>Prestazioni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4405" y="0"/>
            <a:ext cx="3200400" cy="2133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4405" y="2193101"/>
            <a:ext cx="3200400" cy="21259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37"/>
          <a:stretch/>
        </p:blipFill>
        <p:spPr>
          <a:xfrm>
            <a:off x="1835726" y="22167"/>
            <a:ext cx="2111433" cy="19396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73"/>
          <a:stretch/>
        </p:blipFill>
        <p:spPr>
          <a:xfrm>
            <a:off x="1831570" y="2028303"/>
            <a:ext cx="2115590" cy="26946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72" b="5925"/>
          <a:stretch/>
        </p:blipFill>
        <p:spPr>
          <a:xfrm>
            <a:off x="1831570" y="4722941"/>
            <a:ext cx="2115589" cy="21311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4405" y="4378582"/>
            <a:ext cx="1629202" cy="24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58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96A3E4E-719D-404C-9A4F-2F82E3B501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272" y="0"/>
            <a:ext cx="448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0386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3A960B7-6FE1-43B1-9C0A-282A41016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000" y="549000"/>
            <a:ext cx="86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705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C2A833B-3834-465F-A79F-B12A65705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8000" y="657000"/>
            <a:ext cx="83160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359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7AF9C1A-2929-4EF3-9195-B3F821129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74308" y="1509000"/>
            <a:ext cx="5760000" cy="38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7DBBC21-254D-4F5B-B1FA-C1A51D388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84493" y="1509000"/>
            <a:ext cx="57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071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8F29D75-CEB5-4758-9934-11604129F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00"/>
            <a:ext cx="10084365" cy="6840000"/>
          </a:xfrm>
          <a:prstGeom prst="rect">
            <a:avLst/>
          </a:prstGeom>
        </p:spPr>
      </p:pic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xmlns="" id="{462B0867-0F01-4D82-95C4-2475138DC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81" t="14082" r="17610" b="14074"/>
          <a:stretch/>
        </p:blipFill>
        <p:spPr>
          <a:xfrm>
            <a:off x="7205785" y="3429000"/>
            <a:ext cx="4321908" cy="31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914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72" b="52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491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93" b="52507"/>
          <a:stretch/>
        </p:blipFill>
        <p:spPr>
          <a:xfrm>
            <a:off x="-38100" y="0"/>
            <a:ext cx="122301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00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42FFB77-98B9-43B2-9541-F40CFDDB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31DE91B-C726-48FE-9A4B-91A61628D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0434B88-031D-48F3-9225-D3F00090E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63" y="-4671000"/>
            <a:ext cx="11454875" cy="16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30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2FB6FB7-3B4B-4741-9451-D1344B264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1613" y="171000"/>
            <a:ext cx="8688774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453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41325" y="5321300"/>
            <a:ext cx="3737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Adozione di forme innovative di compenetrazione tra verde e superfici pedonali pubbliche nel segno di una nuova immagine della città, moderna e sostenibile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" t="21667" r="1530" b="20832"/>
          <a:stretch/>
        </p:blipFill>
        <p:spPr>
          <a:xfrm>
            <a:off x="209550" y="199508"/>
            <a:ext cx="11769710" cy="48677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30600" y="5105400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Viabilità e piazze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9550" y="5151566"/>
            <a:ext cx="1785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Piazza Via </a:t>
            </a:r>
          </a:p>
          <a:p>
            <a:r>
              <a:rPr lang="it-IT" dirty="0">
                <a:solidFill>
                  <a:srgbClr val="0070C0"/>
                </a:solidFill>
              </a:rPr>
              <a:t>Machiavelli Mannarini</a:t>
            </a:r>
          </a:p>
        </p:txBody>
      </p:sp>
    </p:spTree>
    <p:extLst>
      <p:ext uri="{BB962C8B-B14F-4D97-AF65-F5344CB8AC3E}">
        <p14:creationId xmlns:p14="http://schemas.microsoft.com/office/powerpoint/2010/main" xmlns="" val="1812340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85" y="9000"/>
            <a:ext cx="105746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935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0562" y="171000"/>
            <a:ext cx="7890876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033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E4E25DF-7188-4530-AD79-175919A9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109" y="465776"/>
            <a:ext cx="5760000" cy="576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2E7B711-D6FA-4BBB-A347-C25A2B317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0891" y="465776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56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122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8F61FB7-BA9C-4F3A-B1DE-7ACCFD754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70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BF7F45B-45D3-4CDB-AB6E-1CC5D6D7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4BFC24E-0994-4B5B-AE97-1F2F614C3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000" y="909000"/>
            <a:ext cx="7560000" cy="5040000"/>
          </a:xfrm>
        </p:spPr>
      </p:pic>
    </p:spTree>
    <p:extLst>
      <p:ext uri="{BB962C8B-B14F-4D97-AF65-F5344CB8AC3E}">
        <p14:creationId xmlns:p14="http://schemas.microsoft.com/office/powerpoint/2010/main" xmlns="" val="212065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00"/>
            <a:ext cx="1318254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825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148" y="254732"/>
            <a:ext cx="8901202" cy="6480000"/>
          </a:xfrm>
        </p:spPr>
      </p:pic>
    </p:spTree>
    <p:extLst>
      <p:ext uri="{BB962C8B-B14F-4D97-AF65-F5344CB8AC3E}">
        <p14:creationId xmlns:p14="http://schemas.microsoft.com/office/powerpoint/2010/main" xmlns="" val="2604354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EB77CE-EB57-447B-AE8F-36424339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4D798E7-43C3-46A6-A2D3-6C62FCBE8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6000" y="189000"/>
            <a:ext cx="6480000" cy="6480000"/>
          </a:xfrm>
        </p:spPr>
      </p:pic>
    </p:spTree>
    <p:extLst>
      <p:ext uri="{BB962C8B-B14F-4D97-AF65-F5344CB8AC3E}">
        <p14:creationId xmlns:p14="http://schemas.microsoft.com/office/powerpoint/2010/main" xmlns="" val="3199359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000" y="174625"/>
            <a:ext cx="8640000" cy="6480000"/>
          </a:xfrm>
        </p:spPr>
      </p:pic>
    </p:spTree>
    <p:extLst>
      <p:ext uri="{BB962C8B-B14F-4D97-AF65-F5344CB8AC3E}">
        <p14:creationId xmlns:p14="http://schemas.microsoft.com/office/powerpoint/2010/main" xmlns="" val="2739943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6FF2F58-ABB1-4F28-ADB5-BC55E9DB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00" y="2806778"/>
            <a:ext cx="11520000" cy="124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D7ED7CC-583B-46FE-A8E3-FF91EEDA1B81}"/>
              </a:ext>
            </a:extLst>
          </p:cNvPr>
          <p:cNvSpPr txBox="1">
            <a:spLocks/>
          </p:cNvSpPr>
          <p:nvPr/>
        </p:nvSpPr>
        <p:spPr>
          <a:xfrm>
            <a:off x="838200" y="4637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spc="500" dirty="0">
                <a:latin typeface="Century Gothic" panose="020B0502020202020204" pitchFamily="34" charset="0"/>
              </a:rPr>
              <a:t>LE STRADE</a:t>
            </a:r>
          </a:p>
        </p:txBody>
      </p:sp>
    </p:spTree>
    <p:extLst>
      <p:ext uri="{BB962C8B-B14F-4D97-AF65-F5344CB8AC3E}">
        <p14:creationId xmlns:p14="http://schemas.microsoft.com/office/powerpoint/2010/main" xmlns="" val="3230171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91"/>
          <a:stretch/>
        </p:blipFill>
        <p:spPr>
          <a:xfrm>
            <a:off x="5489912" y="141315"/>
            <a:ext cx="6154736" cy="65738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629" y="141316"/>
            <a:ext cx="4647391" cy="657380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430979" y="141315"/>
            <a:ext cx="2213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Viabilità e parcheggi sono l’occasione per nuove forme di spazio pubblico «green» accessibile con caratteristiche di una nuova qualità urbana </a:t>
            </a:r>
          </a:p>
        </p:txBody>
      </p:sp>
    </p:spTree>
    <p:extLst>
      <p:ext uri="{BB962C8B-B14F-4D97-AF65-F5344CB8AC3E}">
        <p14:creationId xmlns:p14="http://schemas.microsoft.com/office/powerpoint/2010/main" xmlns="" val="320948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244719-B037-4524-B3DC-B1FC18C2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323E40B-D9D2-4135-BABE-50BE43241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266" y="544879"/>
            <a:ext cx="6999903" cy="562146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98744AF-E1D0-47FE-9DF6-C6E52CB07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68" y="544879"/>
            <a:ext cx="3958590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97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6CA1A81-96F8-4DB1-AF69-6B9A54B4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B5D52C4F-90B1-48C6-9D10-0A9772758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1845"/>
            <a:ext cx="12192000" cy="4394310"/>
          </a:xfrm>
        </p:spPr>
      </p:pic>
    </p:spTree>
    <p:extLst>
      <p:ext uri="{BB962C8B-B14F-4D97-AF65-F5344CB8AC3E}">
        <p14:creationId xmlns:p14="http://schemas.microsoft.com/office/powerpoint/2010/main" xmlns="" val="307107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B2F122D-3CB1-4458-B768-07FDC4A6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CF2E860-F6D5-4656-983E-5C5D792CB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206" y="365125"/>
            <a:ext cx="9183588" cy="6127750"/>
          </a:xfrm>
        </p:spPr>
      </p:pic>
    </p:spTree>
    <p:extLst>
      <p:ext uri="{BB962C8B-B14F-4D97-AF65-F5344CB8AC3E}">
        <p14:creationId xmlns:p14="http://schemas.microsoft.com/office/powerpoint/2010/main" xmlns="" val="2390597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6FF2F58-ABB1-4F28-ADB5-BC55E9DB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00" y="2806778"/>
            <a:ext cx="11520000" cy="124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D7ED7CC-583B-46FE-A8E3-FF91EEDA1B81}"/>
              </a:ext>
            </a:extLst>
          </p:cNvPr>
          <p:cNvSpPr txBox="1">
            <a:spLocks/>
          </p:cNvSpPr>
          <p:nvPr/>
        </p:nvSpPr>
        <p:spPr>
          <a:xfrm>
            <a:off x="838200" y="4637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spc="500" dirty="0">
                <a:latin typeface="Century Gothic" panose="020B0502020202020204" pitchFamily="34" charset="0"/>
              </a:rPr>
              <a:t>GLI ALTRI INTERVENTI</a:t>
            </a:r>
          </a:p>
        </p:txBody>
      </p:sp>
    </p:spTree>
    <p:extLst>
      <p:ext uri="{BB962C8B-B14F-4D97-AF65-F5344CB8AC3E}">
        <p14:creationId xmlns:p14="http://schemas.microsoft.com/office/powerpoint/2010/main" xmlns="" val="11636130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8FE0EED-B197-4627-A8F6-CD29677E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F25AC73-8A67-4E71-99BA-02E983D64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62" y="365125"/>
            <a:ext cx="7902746" cy="6127750"/>
          </a:xfr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341420EC-2A22-4751-AB75-3528CC029EFF}"/>
              </a:ext>
            </a:extLst>
          </p:cNvPr>
          <p:cNvSpPr txBox="1">
            <a:spLocks/>
          </p:cNvSpPr>
          <p:nvPr/>
        </p:nvSpPr>
        <p:spPr>
          <a:xfrm>
            <a:off x="9272685" y="273538"/>
            <a:ext cx="2700484" cy="3965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Riqualificazione impianti sportivi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</a:rPr>
              <a:t>Arch. Domenico Palmisano</a:t>
            </a:r>
          </a:p>
        </p:txBody>
      </p:sp>
    </p:spTree>
    <p:extLst>
      <p:ext uri="{BB962C8B-B14F-4D97-AF65-F5344CB8AC3E}">
        <p14:creationId xmlns:p14="http://schemas.microsoft.com/office/powerpoint/2010/main" xmlns="" val="10992210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7E46241-CFDA-4D3B-AF3B-FC820B81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501C5D6-9448-41D3-8C77-982291311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429" y="549000"/>
            <a:ext cx="9417142" cy="5760000"/>
          </a:xfrm>
        </p:spPr>
      </p:pic>
    </p:spTree>
    <p:extLst>
      <p:ext uri="{BB962C8B-B14F-4D97-AF65-F5344CB8AC3E}">
        <p14:creationId xmlns:p14="http://schemas.microsoft.com/office/powerpoint/2010/main" xmlns="" val="27122407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3E9B096-1A62-4A4A-B54E-9927FB1B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3232F99-F6A5-4109-9194-AE32F9ADB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8242" y="0"/>
            <a:ext cx="8615515" cy="6858000"/>
          </a:xfrm>
        </p:spPr>
      </p:pic>
    </p:spTree>
    <p:extLst>
      <p:ext uri="{BB962C8B-B14F-4D97-AF65-F5344CB8AC3E}">
        <p14:creationId xmlns:p14="http://schemas.microsoft.com/office/powerpoint/2010/main" xmlns="" val="299211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471" y="176798"/>
            <a:ext cx="4319558" cy="64800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AF5FE52-7FF3-4DA0-9B3F-90E4C2B5E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8700" y="1271692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0204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EAC4A0-9D41-462F-B441-7AD794DF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3FF015B9-F64D-4E3F-9656-DD6B2D4F5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0237" y="365125"/>
            <a:ext cx="4194917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6E6A1D3-EE46-4133-A937-7FECC9C45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6358" y="365125"/>
            <a:ext cx="3172817" cy="61277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9921B73-F69C-4E24-AFCE-96654BD91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846" y="365125"/>
            <a:ext cx="332845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2998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D6FD17-A41F-402C-8866-F60EB575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909D345-D30B-46CA-98FA-7CB5BE570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216" y="189000"/>
            <a:ext cx="9497568" cy="6480000"/>
          </a:xfrm>
        </p:spPr>
      </p:pic>
    </p:spTree>
    <p:extLst>
      <p:ext uri="{BB962C8B-B14F-4D97-AF65-F5344CB8AC3E}">
        <p14:creationId xmlns:p14="http://schemas.microsoft.com/office/powerpoint/2010/main" xmlns="" val="42378334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F635E8-A79A-4823-B7F4-27E1F374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5CA29A0-09A9-4339-8F5C-A507B6C96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8107" y="189000"/>
            <a:ext cx="9755785" cy="6480000"/>
          </a:xfrm>
        </p:spPr>
      </p:pic>
    </p:spTree>
    <p:extLst>
      <p:ext uri="{BB962C8B-B14F-4D97-AF65-F5344CB8AC3E}">
        <p14:creationId xmlns:p14="http://schemas.microsoft.com/office/powerpoint/2010/main" xmlns="" val="3217743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D89E90C-753D-42D3-8335-C0AB3BB5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FDF735A-1E0E-45C7-B166-71B73AD2B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382" y="189000"/>
            <a:ext cx="9739236" cy="6480000"/>
          </a:xfrm>
        </p:spPr>
      </p:pic>
    </p:spTree>
    <p:extLst>
      <p:ext uri="{BB962C8B-B14F-4D97-AF65-F5344CB8AC3E}">
        <p14:creationId xmlns:p14="http://schemas.microsoft.com/office/powerpoint/2010/main" xmlns="" val="29225953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A353701-CB00-4868-AAC2-12536A41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5C1EFAC1-CC1F-45CC-9788-BDFB1FC78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8107" y="189000"/>
            <a:ext cx="9755785" cy="6480000"/>
          </a:xfrm>
        </p:spPr>
      </p:pic>
    </p:spTree>
    <p:extLst>
      <p:ext uri="{BB962C8B-B14F-4D97-AF65-F5344CB8AC3E}">
        <p14:creationId xmlns:p14="http://schemas.microsoft.com/office/powerpoint/2010/main" xmlns="" val="1383758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29D015-1773-471E-A217-4028C959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662E4E0D-3FA5-4D88-A208-EE8E47E35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159"/>
          <a:stretch/>
        </p:blipFill>
        <p:spPr>
          <a:xfrm>
            <a:off x="347198" y="273537"/>
            <a:ext cx="8529498" cy="6219337"/>
          </a:xfr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678F2836-3519-4243-A11C-ECBA27BD5358}"/>
              </a:ext>
            </a:extLst>
          </p:cNvPr>
          <p:cNvSpPr txBox="1">
            <a:spLocks/>
          </p:cNvSpPr>
          <p:nvPr/>
        </p:nvSpPr>
        <p:spPr>
          <a:xfrm>
            <a:off x="9272685" y="273538"/>
            <a:ext cx="2491154" cy="3965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Lungomare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Terrazzato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</a:rPr>
              <a:t>Arch. Alessia Gira</a:t>
            </a:r>
          </a:p>
        </p:txBody>
      </p:sp>
    </p:spTree>
    <p:extLst>
      <p:ext uri="{BB962C8B-B14F-4D97-AF65-F5344CB8AC3E}">
        <p14:creationId xmlns:p14="http://schemas.microsoft.com/office/powerpoint/2010/main" xmlns="" val="1228311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11C8D3F-D990-4348-A1FF-3AE734DE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A0B5EB1-6862-4A0D-8D16-695D4D48F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78" y="365124"/>
            <a:ext cx="11529776" cy="6145697"/>
          </a:xfrm>
        </p:spPr>
      </p:pic>
    </p:spTree>
    <p:extLst>
      <p:ext uri="{BB962C8B-B14F-4D97-AF65-F5344CB8AC3E}">
        <p14:creationId xmlns:p14="http://schemas.microsoft.com/office/powerpoint/2010/main" xmlns="" val="5841979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5B3C2C-9220-4FAF-A580-B36C40A0D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C9935F6-A513-4ADD-A9BA-E64B1957D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930" y="365124"/>
            <a:ext cx="8671547" cy="6118415"/>
          </a:xfrm>
        </p:spPr>
      </p:pic>
    </p:spTree>
    <p:extLst>
      <p:ext uri="{BB962C8B-B14F-4D97-AF65-F5344CB8AC3E}">
        <p14:creationId xmlns:p14="http://schemas.microsoft.com/office/powerpoint/2010/main" xmlns="" val="1753498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E25CDA-57F6-4247-918B-4BE7E928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2301216A-D537-47A6-9317-00EF1E796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61" y="270363"/>
            <a:ext cx="8890377" cy="6272815"/>
          </a:xfrm>
        </p:spPr>
      </p:pic>
    </p:spTree>
    <p:extLst>
      <p:ext uri="{BB962C8B-B14F-4D97-AF65-F5344CB8AC3E}">
        <p14:creationId xmlns:p14="http://schemas.microsoft.com/office/powerpoint/2010/main" xmlns="" val="3426017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14B9DC6-58DE-484F-8770-58D8D11A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67F5D00-6F8D-42B2-836C-6D2CBADA2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61" y="271340"/>
            <a:ext cx="8882562" cy="6267301"/>
          </a:xfrm>
        </p:spPr>
      </p:pic>
    </p:spTree>
    <p:extLst>
      <p:ext uri="{BB962C8B-B14F-4D97-AF65-F5344CB8AC3E}">
        <p14:creationId xmlns:p14="http://schemas.microsoft.com/office/powerpoint/2010/main" xmlns="" val="51507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600" y="189000"/>
            <a:ext cx="4319558" cy="6480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494" y="189000"/>
            <a:ext cx="4320882" cy="648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F088A51-F4F1-4E75-AC91-EF20337AB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4473" y="189000"/>
            <a:ext cx="648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9444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A84C02-6EBB-4E1D-8B34-6C45E6EE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068A0DC-9539-4AD3-8367-EC50C35D9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430" y="1825625"/>
            <a:ext cx="493736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Vidi nell’Aleph la terra e nella terra di nuovo l’Aleph e nell’Aleph la terra, vidi il mio volto e le mie viscere, vidi il tuo volto, e provai vertigine e piansi, perché i miei occhi avevano visto l’oggetto segreto e supposto, il cui nome usurpano gli uomini, ma che nessun uomo ha mai contemplato: l’inconcepibile universo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Jorge Luis Borges</a:t>
            </a:r>
          </a:p>
          <a:p>
            <a:endParaRPr lang="it-IT" sz="2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218159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412" y="542925"/>
            <a:ext cx="9453176" cy="5760000"/>
          </a:xfrm>
        </p:spPr>
      </p:pic>
    </p:spTree>
    <p:extLst>
      <p:ext uri="{BB962C8B-B14F-4D97-AF65-F5344CB8AC3E}">
        <p14:creationId xmlns:p14="http://schemas.microsoft.com/office/powerpoint/2010/main" xmlns="" val="136833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</TotalTime>
  <Words>626</Words>
  <Application>Microsoft Office PowerPoint</Application>
  <PresentationFormat>Personalizzato</PresentationFormat>
  <Paragraphs>104</Paragraphs>
  <Slides>80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81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Area sportiva Parcheggio di scambio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ludovica coda</cp:lastModifiedBy>
  <cp:revision>72</cp:revision>
  <cp:lastPrinted>2020-05-12T11:05:28Z</cp:lastPrinted>
  <dcterms:created xsi:type="dcterms:W3CDTF">2020-05-11T17:14:49Z</dcterms:created>
  <dcterms:modified xsi:type="dcterms:W3CDTF">2020-12-15T14:31:24Z</dcterms:modified>
</cp:coreProperties>
</file>